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73" r:id="rId4"/>
    <p:sldId id="285" r:id="rId5"/>
    <p:sldId id="281" r:id="rId6"/>
    <p:sldId id="290" r:id="rId7"/>
    <p:sldId id="282" r:id="rId8"/>
    <p:sldId id="296" r:id="rId9"/>
    <p:sldId id="284" r:id="rId10"/>
    <p:sldId id="262" r:id="rId11"/>
    <p:sldId id="25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CFA6"/>
    <a:srgbClr val="C3B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108" y="33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jpeg>
</file>

<file path=ppt/media/image4.jpeg>
</file>

<file path=ppt/media/image5.jp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5B9C1-6FF2-4E49-AB0C-45E37859B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B880CB-075B-4D70-8EEB-A220B8ED4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6BF937-7865-4B36-921B-610097A8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1ACB6-EFEF-475B-BC73-E40B710C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C135D0-B3F0-46AE-B0BF-209EA0B25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408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10889-A5CB-44D0-970D-EBDABBF1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9F362A-D1F2-4ACE-9DE1-18AC342BD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98A321-7FA9-4ED5-9EB1-C00D0EA24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EE09A8-9CCA-442B-A526-53A42A08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2AEAD-4CF7-47ED-8F6A-D72591A4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37086-FA39-471F-8BCD-ECAC475BF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14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0DCC-C3B1-4F04-AC08-9B0D56B3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EE541A-AE93-4A3A-931A-321E06213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7C31E3-E000-4572-8A4A-BC0FBC24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5F866-E540-43A1-8E04-B4540004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2DBAE-416E-4B14-AE21-440B60C5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68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ACE99B-1BD1-4ED6-89BE-408A683405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E8F63E-2203-4425-B499-1A6DA1ED0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43481B-1B74-44E8-BE04-B35556A2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A5E51B-8D7B-4829-8204-E83C25AB1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72D36-C36B-4F45-AAC1-B2DC28C6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29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44D03-9AF8-4A55-9BD0-4DBE4B3A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9D1271-55E0-47A1-A8F1-C224D8FBA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1D4464-59DC-4B4F-8C82-9E7F248D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3397C-FBF1-4DB0-879F-03411845C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9343C-E60F-48D6-862A-96F6200F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EDD0D-0754-48CD-8722-2AC33B83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37962-324A-4F1F-B7E7-61A51D862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41033-A8CF-4AB5-90AA-C54651A1B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9F7D4-54B0-4004-8A56-F92C6581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618CF-3C59-4F65-B6B1-DAC3E306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42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78D71-9DD5-4311-BA73-93020E8A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E8B09-7AD4-4103-8809-08A66DBE5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0AFB49-D202-425D-BE8B-C3FA9F6AA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B4CE85-6D8D-4BB1-971C-D354BF8F0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41D07-495E-4137-927A-000D588B2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308552-246E-4983-9977-F7B13D31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08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71E32-522F-41BB-833B-545F70D3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8BA206-4D58-4D9B-9948-EA60AE6A7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54F336-173D-4B8E-9601-FB1E37DF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747CB8-EE29-428E-8F1F-ACD5A4350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299DD1-8901-456C-9007-13C624659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0A924E-6895-4C43-8EAE-BEA4DCE9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9FA1F0-753A-4F7B-8348-73A44B31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0B2F48-B08B-4155-BE96-A925B7FF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9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CBA06-5024-44F1-9C61-505005455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007553-4C87-468D-9F2D-FB603279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AE54FA-3674-4746-BF82-EC7EBD91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DC853-FD31-4E8D-B420-7A33B879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389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51FE5E5-427D-4B99-89C7-43AB9227F2F1}"/>
              </a:ext>
            </a:extLst>
          </p:cNvPr>
          <p:cNvGrpSpPr/>
          <p:nvPr userDrawn="1"/>
        </p:nvGrpSpPr>
        <p:grpSpPr>
          <a:xfrm>
            <a:off x="172720" y="6410960"/>
            <a:ext cx="12019280" cy="284480"/>
            <a:chOff x="172720" y="6410960"/>
            <a:chExt cx="12019280" cy="28448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4E9EB06-1BB6-4F2E-8626-387F4AC6E755}"/>
                </a:ext>
              </a:extLst>
            </p:cNvPr>
            <p:cNvSpPr/>
            <p:nvPr userDrawn="1"/>
          </p:nvSpPr>
          <p:spPr>
            <a:xfrm>
              <a:off x="172720" y="6410960"/>
              <a:ext cx="12019280" cy="2844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8B4587-CF56-4D5A-B341-F220D295B749}"/>
                </a:ext>
              </a:extLst>
            </p:cNvPr>
            <p:cNvSpPr txBox="1"/>
            <p:nvPr userDrawn="1"/>
          </p:nvSpPr>
          <p:spPr>
            <a:xfrm>
              <a:off x="9766856" y="6428899"/>
              <a:ext cx="24048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bg1"/>
                  </a:solidFill>
                </a:rPr>
                <a:t>ⓒSaebyeol Yu.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Saebyeol’s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>
                  <a:solidFill>
                    <a:schemeClr val="bg1"/>
                  </a:solidFill>
                </a:rPr>
                <a:t>PowerPoint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59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06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F596F-BEC0-4D71-9113-57C383FD1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9061D6-B6C2-4D4E-8AB4-9F136FED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8FE8EA-4580-4B75-A339-AF7C68F66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A7BF5E-A4D8-4810-8B67-EEEFDD71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C3C6B-DEFF-4516-B444-489DBE7C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8592AB-03CB-4ED9-97EA-3D751979F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0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2A3F89-EDBA-451E-A4FC-BA419B5BB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560B53-86D9-4B99-B984-9F66917E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E5F9A-464D-4909-8E4F-684A1F5A6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A50C2-589C-42C8-B763-56D87D9D16BD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7EE71-2568-4BC3-BE32-43343DE694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1DF1FC-575E-4EA7-B81C-814C78880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78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A22A71-41D0-496C-964C-0175C6758C97}"/>
              </a:ext>
            </a:extLst>
          </p:cNvPr>
          <p:cNvSpPr txBox="1"/>
          <p:nvPr/>
        </p:nvSpPr>
        <p:spPr>
          <a:xfrm>
            <a:off x="1725615" y="2735739"/>
            <a:ext cx="85763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b="1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파이썬의</a:t>
            </a:r>
            <a:r>
              <a:rPr lang="ko-KR" altLang="en-US" sz="6600" b="1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개념 및 특징</a:t>
            </a:r>
            <a:endParaRPr lang="ko-KR" altLang="en-US" sz="66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70B878F-DB9C-42AC-AAF6-852B28DD54D3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A22A71-41D0-496C-964C-0175C6758C97}"/>
              </a:ext>
            </a:extLst>
          </p:cNvPr>
          <p:cNvSpPr txBox="1"/>
          <p:nvPr/>
        </p:nvSpPr>
        <p:spPr>
          <a:xfrm>
            <a:off x="4691279" y="3956649"/>
            <a:ext cx="27238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b="1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박현호</a:t>
            </a:r>
            <a:endParaRPr lang="ko-KR" altLang="en-US" sz="66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1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6CF1498-947E-44EE-8098-52FC8F3EE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27639" cy="6858000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2B4FB28D-E202-4F49-9EAD-413292CC0EF2}"/>
              </a:ext>
            </a:extLst>
          </p:cNvPr>
          <p:cNvGrpSpPr/>
          <p:nvPr/>
        </p:nvGrpSpPr>
        <p:grpSpPr>
          <a:xfrm>
            <a:off x="5558317" y="558800"/>
            <a:ext cx="6133672" cy="1483360"/>
            <a:chOff x="5460998" y="558800"/>
            <a:chExt cx="5877561" cy="1483360"/>
          </a:xfrm>
        </p:grpSpPr>
        <p:sp>
          <p:nvSpPr>
            <p:cNvPr id="8" name="양쪽 대괄호 7">
              <a:extLst>
                <a:ext uri="{FF2B5EF4-FFF2-40B4-BE49-F238E27FC236}">
                  <a16:creationId xmlns:a16="http://schemas.microsoft.com/office/drawing/2014/main" id="{3BE33D35-B6B9-488E-B9E6-E0477525E22B}"/>
                </a:ext>
              </a:extLst>
            </p:cNvPr>
            <p:cNvSpPr/>
            <p:nvPr/>
          </p:nvSpPr>
          <p:spPr>
            <a:xfrm>
              <a:off x="5460998" y="558800"/>
              <a:ext cx="5877561" cy="1483360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BC0685-D359-42AF-812B-3A4926B7594C}"/>
                </a:ext>
              </a:extLst>
            </p:cNvPr>
            <p:cNvSpPr txBox="1"/>
            <p:nvPr/>
          </p:nvSpPr>
          <p:spPr>
            <a:xfrm flipH="1">
              <a:off x="5460998" y="689685"/>
              <a:ext cx="587756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accent1">
                      <a:lumMod val="50000"/>
                    </a:schemeClr>
                  </a:solidFill>
                  <a:latin typeface="+mj-lt"/>
                  <a:ea typeface="나눔스퀘어 ExtraBold" panose="020B0600000101010101" pitchFamily="50" charset="-127"/>
                </a:rPr>
                <a:t>Python</a:t>
              </a:r>
              <a:r>
                <a:rPr lang="ko-KR" altLang="en-US" sz="3600" b="1" dirty="0" smtClean="0">
                  <a:solidFill>
                    <a:schemeClr val="accent1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은 왜 데이터 분석에 쓰이나</a:t>
              </a:r>
              <a:r>
                <a:rPr lang="en-US" altLang="ko-KR" sz="3600" b="1" dirty="0" smtClean="0">
                  <a:solidFill>
                    <a:schemeClr val="accent1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  <a:endPara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AEBCC93-F43E-4CA2-8AEB-52FBE5618144}"/>
              </a:ext>
            </a:extLst>
          </p:cNvPr>
          <p:cNvSpPr txBox="1"/>
          <p:nvPr/>
        </p:nvSpPr>
        <p:spPr>
          <a:xfrm>
            <a:off x="5679440" y="2882880"/>
            <a:ext cx="577087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b="1" dirty="0" smtClean="0"/>
              <a:t>  가장 직관적이고 배우기 쉽다</a:t>
            </a:r>
            <a:r>
              <a:rPr lang="en-US" altLang="ko-KR" sz="2000" b="1" dirty="0" smtClean="0"/>
              <a:t>.</a:t>
            </a:r>
          </a:p>
          <a:p>
            <a:pPr algn="just"/>
            <a:r>
              <a:rPr lang="ko-KR" altLang="en-US" dirty="0" smtClean="0"/>
              <a:t>프로그래밍 언어 가운데 사람이 사용하는 언어에 가까운 언어를 </a:t>
            </a:r>
            <a:r>
              <a:rPr lang="ko-KR" altLang="en-US" dirty="0" err="1" smtClean="0"/>
              <a:t>하이레벨</a:t>
            </a:r>
            <a:r>
              <a:rPr lang="ko-KR" altLang="en-US" dirty="0" smtClean="0"/>
              <a:t> 언어라 하는데 </a:t>
            </a:r>
            <a:r>
              <a:rPr lang="en-US" altLang="ko-KR" dirty="0" smtClean="0"/>
              <a:t>Python</a:t>
            </a:r>
            <a:r>
              <a:rPr lang="ko-KR" altLang="en-US" dirty="0" smtClean="0"/>
              <a:t>은 대표적인 </a:t>
            </a:r>
            <a:r>
              <a:rPr lang="ko-KR" altLang="en-US" dirty="0" err="1" smtClean="0"/>
              <a:t>하이레벨</a:t>
            </a:r>
            <a:r>
              <a:rPr lang="ko-KR" altLang="en-US" dirty="0" smtClean="0"/>
              <a:t> 언어이다</a:t>
            </a:r>
            <a:r>
              <a:rPr lang="en-US" altLang="ko-KR" dirty="0" smtClean="0"/>
              <a:t>. </a:t>
            </a:r>
          </a:p>
          <a:p>
            <a:pPr algn="just"/>
            <a:endParaRPr lang="en-US" altLang="ko-KR" sz="2000" b="1" dirty="0" smtClean="0"/>
          </a:p>
          <a:p>
            <a:pPr algn="just"/>
            <a:r>
              <a:rPr lang="en-US" altLang="ko-KR" sz="2000" b="1" dirty="0"/>
              <a:t> 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대량의 데이터를 빠르게 처리할 수 있다</a:t>
            </a:r>
            <a:r>
              <a:rPr lang="en-US" altLang="ko-KR" sz="2000" b="1" dirty="0" smtClean="0"/>
              <a:t>.</a:t>
            </a:r>
          </a:p>
          <a:p>
            <a:pPr algn="just"/>
            <a:r>
              <a:rPr lang="ko-KR" altLang="en-US" dirty="0" smtClean="0"/>
              <a:t>일반적인 수준의 데이터 분석이라면 엑셀로 충분히 가능하다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하지만 웹사이트 방문 로그 등 지속적으로 발생하는 대량의 데이터를 분석하거나 웹에서 </a:t>
            </a:r>
            <a:r>
              <a:rPr lang="ko-KR" altLang="en-US" dirty="0" err="1" smtClean="0"/>
              <a:t>크롤링</a:t>
            </a:r>
            <a:r>
              <a:rPr lang="en-US" altLang="ko-KR" dirty="0" smtClean="0"/>
              <a:t>(</a:t>
            </a:r>
            <a:r>
              <a:rPr lang="ko-KR" altLang="en-US" dirty="0" smtClean="0"/>
              <a:t>웹페이지에서 데이터를 가져와 데이터를 추출하는 행위</a:t>
            </a:r>
            <a:r>
              <a:rPr lang="en-US" altLang="ko-KR" dirty="0" smtClean="0"/>
              <a:t>)</a:t>
            </a:r>
            <a:r>
              <a:rPr lang="ko-KR" altLang="en-US" dirty="0" smtClean="0"/>
              <a:t> 해오는 데이터를 반복적으로 분석해야 한다면 </a:t>
            </a:r>
            <a:r>
              <a:rPr lang="en-US" altLang="ko-KR" dirty="0" err="1" smtClean="0"/>
              <a:t>Pyton</a:t>
            </a:r>
            <a:r>
              <a:rPr lang="ko-KR" altLang="en-US" dirty="0" smtClean="0"/>
              <a:t>을 사용하는게 나을 것이다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9332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71AAD3-B8B2-4F4F-8FAB-44D5AA404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D2D3D4C-34D5-4757-902B-8FD37A08292F}"/>
              </a:ext>
            </a:extLst>
          </p:cNvPr>
          <p:cNvSpPr/>
          <p:nvPr/>
        </p:nvSpPr>
        <p:spPr>
          <a:xfrm>
            <a:off x="1046480" y="2032000"/>
            <a:ext cx="10129520" cy="279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E923CD-8C24-4572-B06D-8B46FA292958}"/>
              </a:ext>
            </a:extLst>
          </p:cNvPr>
          <p:cNvSpPr txBox="1"/>
          <p:nvPr/>
        </p:nvSpPr>
        <p:spPr>
          <a:xfrm>
            <a:off x="4316516" y="3013501"/>
            <a:ext cx="3589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r>
              <a:rPr lang="en-US" altLang="ko-KR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48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736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D0368D86-12DE-4DDD-8265-3E0BC9A279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1" b="78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9967D65-E830-493F-9D2A-BA47294DF3C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0B3F64-DCEA-48CE-A438-6DC0462E16DD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6670B0-6CD4-447D-8E59-968951E3F521}"/>
              </a:ext>
            </a:extLst>
          </p:cNvPr>
          <p:cNvSpPr txBox="1"/>
          <p:nvPr/>
        </p:nvSpPr>
        <p:spPr>
          <a:xfrm flipH="1">
            <a:off x="1976118" y="382062"/>
            <a:ext cx="317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68A564-5C93-444C-9BB7-66C25FFD4D94}"/>
              </a:ext>
            </a:extLst>
          </p:cNvPr>
          <p:cNvGrpSpPr/>
          <p:nvPr/>
        </p:nvGrpSpPr>
        <p:grpSpPr>
          <a:xfrm>
            <a:off x="1191929" y="2525186"/>
            <a:ext cx="2873222" cy="523220"/>
            <a:chOff x="1191929" y="2733040"/>
            <a:chExt cx="2873222" cy="5232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B1ABA3-7F9C-4EAF-A909-EDBE8DD7EEB9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#1,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EC64467-7DB3-4E18-9C95-D9A65B2E35BB}"/>
                </a:ext>
              </a:extLst>
            </p:cNvPr>
            <p:cNvSpPr txBox="1"/>
            <p:nvPr/>
          </p:nvSpPr>
          <p:spPr>
            <a:xfrm>
              <a:off x="1976118" y="2733040"/>
              <a:ext cx="208903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err="1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파이썬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이란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DBDC3F1-5C57-49E7-92D1-035A63CFD9BA}"/>
              </a:ext>
            </a:extLst>
          </p:cNvPr>
          <p:cNvGrpSpPr/>
          <p:nvPr/>
        </p:nvGrpSpPr>
        <p:grpSpPr>
          <a:xfrm>
            <a:off x="1191929" y="3515806"/>
            <a:ext cx="3232295" cy="523220"/>
            <a:chOff x="1191929" y="2733040"/>
            <a:chExt cx="3232295" cy="52322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C98ED1-F442-4E67-8FC9-E511EE5540F0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#2,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4DEFE-BC42-48FF-848C-EF9A07A773CF}"/>
                </a:ext>
              </a:extLst>
            </p:cNvPr>
            <p:cNvSpPr txBox="1"/>
            <p:nvPr/>
          </p:nvSpPr>
          <p:spPr>
            <a:xfrm>
              <a:off x="1976118" y="2733040"/>
              <a:ext cx="244810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err="1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파이썬의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특징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4386302-EFFB-449D-9B3B-63EE40C74081}"/>
              </a:ext>
            </a:extLst>
          </p:cNvPr>
          <p:cNvGrpSpPr/>
          <p:nvPr/>
        </p:nvGrpSpPr>
        <p:grpSpPr>
          <a:xfrm>
            <a:off x="1191929" y="4506426"/>
            <a:ext cx="3232295" cy="523220"/>
            <a:chOff x="1191929" y="2733040"/>
            <a:chExt cx="3232295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A52212-A4CD-4FFE-BD39-A92687D315C3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#3,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F6BE83-40A0-4FE8-B41C-0839AA18DB54}"/>
                </a:ext>
              </a:extLst>
            </p:cNvPr>
            <p:cNvSpPr txBox="1"/>
            <p:nvPr/>
          </p:nvSpPr>
          <p:spPr>
            <a:xfrm>
              <a:off x="1976118" y="2733040"/>
              <a:ext cx="244810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err="1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파이썬의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활용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C270C65-C2D4-45CB-B6AD-3B5AFBB8495F}"/>
              </a:ext>
            </a:extLst>
          </p:cNvPr>
          <p:cNvGrpSpPr/>
          <p:nvPr/>
        </p:nvGrpSpPr>
        <p:grpSpPr>
          <a:xfrm>
            <a:off x="1191929" y="5497046"/>
            <a:ext cx="3950440" cy="523220"/>
            <a:chOff x="1191929" y="2733040"/>
            <a:chExt cx="3950440" cy="5232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463A60-7B21-41D4-8E6A-6554BD39C601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#4,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7B33F9-CE78-4EDE-AF3B-87C905CF040D}"/>
                </a:ext>
              </a:extLst>
            </p:cNvPr>
            <p:cNvSpPr txBox="1"/>
            <p:nvPr/>
          </p:nvSpPr>
          <p:spPr>
            <a:xfrm>
              <a:off x="1976118" y="2733040"/>
              <a:ext cx="31662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err="1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파이썬과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빅데이터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315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615E82F-93E8-4ADF-A170-129033E47B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82" b="95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E40350E-09AB-43F9-A15D-3067D7C6C05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B253996-9806-40AB-89EA-69B28BD22D4E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845643F-20C1-4F46-A6F5-B1AF67DE2139}"/>
                </a:ext>
              </a:extLst>
            </p:cNvPr>
            <p:cNvGrpSpPr/>
            <p:nvPr/>
          </p:nvGrpSpPr>
          <p:grpSpPr>
            <a:xfrm>
              <a:off x="657911" y="3708260"/>
              <a:ext cx="4071099" cy="1354217"/>
              <a:chOff x="2700072" y="2021840"/>
              <a:chExt cx="5543502" cy="1844002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E11296-29DB-4C93-ABB1-179A9F33DBFD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1,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864ECFB-1EF9-4779-8242-1790A92FF205}"/>
                  </a:ext>
                </a:extLst>
              </p:cNvPr>
              <p:cNvSpPr txBox="1"/>
              <p:nvPr/>
            </p:nvSpPr>
            <p:spPr>
              <a:xfrm>
                <a:off x="3545828" y="2734295"/>
                <a:ext cx="4697746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err="1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파이썬</a:t>
                </a:r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이란</a:t>
                </a:r>
                <a:endParaRPr lang="ko-KR" altLang="en-US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8109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1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4603850" cy="657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err="1" smtClean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파이썬</a:t>
            </a:r>
            <a:r>
              <a:rPr lang="ko-KR" altLang="en-US" sz="3600" b="1" dirty="0" smtClean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en-US" altLang="ko-KR" sz="3600" dirty="0" smtClean="0"/>
              <a:t>Python)</a:t>
            </a:r>
            <a:r>
              <a:rPr lang="ko-KR" altLang="en-US" sz="3600" b="1" dirty="0" smtClean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이란</a:t>
            </a:r>
            <a:endParaRPr lang="ko-KR" altLang="en-US" sz="3600" b="1" dirty="0">
              <a:solidFill>
                <a:schemeClr val="accent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CD5D5E-67E6-4201-96D6-A5280732B836}"/>
              </a:ext>
            </a:extLst>
          </p:cNvPr>
          <p:cNvSpPr txBox="1"/>
          <p:nvPr/>
        </p:nvSpPr>
        <p:spPr>
          <a:xfrm>
            <a:off x="1067484" y="1345921"/>
            <a:ext cx="951489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400" dirty="0" smtClean="0"/>
              <a:t>Python</a:t>
            </a:r>
            <a:r>
              <a:rPr lang="ko-KR" altLang="en-US" sz="2400" dirty="0" smtClean="0"/>
              <a:t>은 </a:t>
            </a:r>
            <a:r>
              <a:rPr lang="en-US" altLang="ko-KR" sz="2400" dirty="0" smtClean="0"/>
              <a:t>1991</a:t>
            </a:r>
            <a:r>
              <a:rPr lang="ko-KR" altLang="en-US" sz="2400" dirty="0" smtClean="0"/>
              <a:t>년에 발표된 인터프리터</a:t>
            </a:r>
            <a:r>
              <a:rPr lang="en-US" altLang="ko-KR" sz="2400" dirty="0" smtClean="0"/>
              <a:t>(</a:t>
            </a:r>
            <a:r>
              <a:rPr lang="ko-KR" altLang="en-US" sz="2400" dirty="0" err="1" smtClean="0"/>
              <a:t>고급언어로</a:t>
            </a:r>
            <a:r>
              <a:rPr lang="ko-KR" altLang="en-US" sz="2400" dirty="0" smtClean="0"/>
              <a:t> 작성된 코드를 한 단계씩 해석하여 실행 시키는 방법</a:t>
            </a:r>
            <a:r>
              <a:rPr lang="en-US" altLang="ko-KR" sz="2400" dirty="0" smtClean="0"/>
              <a:t>)</a:t>
            </a:r>
            <a:r>
              <a:rPr lang="ko-KR" altLang="en-US" sz="2400" dirty="0" smtClean="0"/>
              <a:t> 방식의 프로그래밍 언어입니다</a:t>
            </a:r>
            <a:r>
              <a:rPr lang="en-US" altLang="ko-KR" sz="2400" dirty="0" smtClean="0"/>
              <a:t>.</a:t>
            </a:r>
          </a:p>
          <a:p>
            <a:pPr algn="just"/>
            <a:r>
              <a:rPr lang="ko-KR" altLang="en-US" sz="2400" dirty="0" smtClean="0"/>
              <a:t>창시자는 네덜란드 출신의 귀도 반 </a:t>
            </a:r>
            <a:r>
              <a:rPr lang="ko-KR" altLang="en-US" sz="2400" dirty="0" err="1" smtClean="0"/>
              <a:t>로섬</a:t>
            </a:r>
            <a:r>
              <a:rPr lang="en-US" altLang="ko-KR" sz="2400" dirty="0" smtClean="0"/>
              <a:t>(Guido van Rossum)[</a:t>
            </a:r>
            <a:r>
              <a:rPr lang="ko-KR" altLang="en-US" sz="2400" dirty="0" smtClean="0"/>
              <a:t>이하 </a:t>
            </a:r>
            <a:r>
              <a:rPr lang="ko-KR" altLang="en-US" sz="2400" dirty="0" err="1" smtClean="0"/>
              <a:t>로섬</a:t>
            </a:r>
            <a:r>
              <a:rPr lang="en-US" altLang="ko-KR" sz="2400" dirty="0" smtClean="0"/>
              <a:t>]</a:t>
            </a:r>
            <a:r>
              <a:rPr lang="ko-KR" altLang="en-US" sz="2400" dirty="0" smtClean="0"/>
              <a:t>입니다</a:t>
            </a:r>
            <a:r>
              <a:rPr lang="en-US" altLang="ko-KR" sz="2400" dirty="0" smtClean="0"/>
              <a:t>. Python</a:t>
            </a:r>
            <a:r>
              <a:rPr lang="ko-KR" altLang="en-US" sz="2400" dirty="0" smtClean="0"/>
              <a:t> 서문에서 밝힌 바로는 심심해서 만들었다고 합니다</a:t>
            </a:r>
            <a:r>
              <a:rPr lang="en-US" altLang="ko-KR" sz="2400" dirty="0" smtClean="0"/>
              <a:t>.</a:t>
            </a:r>
          </a:p>
          <a:p>
            <a:pPr algn="just"/>
            <a:endParaRPr lang="en-US" altLang="ko-KR" sz="2400" dirty="0" smtClean="0"/>
          </a:p>
          <a:p>
            <a:pPr algn="just"/>
            <a:r>
              <a:rPr lang="en-US" altLang="ko-KR" sz="2400" dirty="0"/>
              <a:t>Python </a:t>
            </a:r>
            <a:r>
              <a:rPr lang="ko-KR" altLang="en-US" sz="2400" dirty="0" smtClean="0"/>
              <a:t>의 이름은 </a:t>
            </a:r>
            <a:r>
              <a:rPr lang="ko-KR" altLang="en-US" sz="2400" dirty="0" err="1" smtClean="0"/>
              <a:t>로섬이</a:t>
            </a:r>
            <a:r>
              <a:rPr lang="ko-KR" altLang="en-US" sz="2400" dirty="0" smtClean="0"/>
              <a:t> 즐겨보던 </a:t>
            </a:r>
            <a:r>
              <a:rPr lang="en-US" altLang="ko-KR" sz="2400" dirty="0" smtClean="0"/>
              <a:t>6</a:t>
            </a:r>
            <a:r>
              <a:rPr lang="ko-KR" altLang="en-US" sz="2400" dirty="0" smtClean="0"/>
              <a:t>인조 코미디 그룹 </a:t>
            </a:r>
            <a:r>
              <a:rPr lang="ko-KR" altLang="en-US" sz="2400" dirty="0" err="1" smtClean="0"/>
              <a:t>몬티</a:t>
            </a:r>
            <a:r>
              <a:rPr lang="ko-KR" altLang="en-US" sz="2400" dirty="0"/>
              <a:t> </a:t>
            </a:r>
            <a:r>
              <a:rPr lang="ko-KR" altLang="en-US" sz="2400" dirty="0" err="1" smtClean="0"/>
              <a:t>파이선에서</a:t>
            </a:r>
            <a:r>
              <a:rPr lang="ko-KR" altLang="en-US" sz="2400" dirty="0" smtClean="0"/>
              <a:t> 따왔다고 합니다</a:t>
            </a:r>
            <a:r>
              <a:rPr lang="en-US" altLang="ko-KR" sz="2400" dirty="0" smtClean="0"/>
              <a:t>.</a:t>
            </a:r>
          </a:p>
          <a:p>
            <a:pPr algn="just"/>
            <a:r>
              <a:rPr lang="en-US" altLang="ko-KR" sz="2400" dirty="0"/>
              <a:t>Python </a:t>
            </a:r>
            <a:r>
              <a:rPr lang="ko-KR" altLang="en-US" sz="2400" dirty="0" smtClean="0"/>
              <a:t>의 심벌 마크는 비단뱀에서 따온 뱀 모양 입니다</a:t>
            </a:r>
            <a:r>
              <a:rPr lang="en-US" altLang="ko-KR" sz="2400" dirty="0" smtClean="0"/>
              <a:t>.</a:t>
            </a:r>
          </a:p>
          <a:p>
            <a:pPr algn="just"/>
            <a:endParaRPr lang="en-US" altLang="ko-KR" sz="2400" dirty="0"/>
          </a:p>
          <a:p>
            <a:pPr algn="just"/>
            <a:r>
              <a:rPr lang="en-US" altLang="ko-KR" sz="2400" dirty="0"/>
              <a:t>Python </a:t>
            </a:r>
            <a:r>
              <a:rPr lang="ko-KR" altLang="en-US" sz="2400" dirty="0" smtClean="0"/>
              <a:t>은 문법이 매우 </a:t>
            </a:r>
            <a:r>
              <a:rPr lang="ko-KR" altLang="en-US" sz="2400" dirty="0" err="1" smtClean="0"/>
              <a:t>쉬운편으로</a:t>
            </a:r>
            <a:r>
              <a:rPr lang="ko-KR" altLang="en-US" sz="2400" dirty="0" smtClean="0"/>
              <a:t> 프로그래밍 언어를 처음 배우는 사람들에게 추천되는 언어입니다</a:t>
            </a:r>
            <a:r>
              <a:rPr lang="en-US" altLang="ko-KR" sz="2400" dirty="0" smtClean="0"/>
              <a:t>.</a:t>
            </a:r>
          </a:p>
          <a:p>
            <a:pPr algn="just"/>
            <a:r>
              <a:rPr lang="ko-KR" altLang="en-US" sz="2400" dirty="0" smtClean="0"/>
              <a:t>다른 학교나 교육에서도 입문 수업으로 </a:t>
            </a:r>
            <a:r>
              <a:rPr lang="ko-KR" altLang="en-US" sz="2400" dirty="0" err="1" smtClean="0"/>
              <a:t>파이썬을</a:t>
            </a:r>
            <a:r>
              <a:rPr lang="ko-KR" altLang="en-US" sz="2400" dirty="0" smtClean="0"/>
              <a:t> 많이 사용하기도 합니다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학습용으로 좋은 언어로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생산력도 매우 높습니다</a:t>
            </a:r>
            <a:r>
              <a:rPr lang="en-US" altLang="ko-KR" sz="2400" dirty="0" smtClean="0"/>
              <a:t>.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167695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CBBDACB-0C52-458D-A6E9-9D4D09DD8D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6" b="78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CB478BC-23FB-4EA9-8F28-CDE4FF7C7C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FE28A37-4667-4ABC-99F2-A39EA9EF68F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67BF3E3-F42F-4761-8D39-E67912A52438}"/>
                </a:ext>
              </a:extLst>
            </p:cNvPr>
            <p:cNvGrpSpPr/>
            <p:nvPr/>
          </p:nvGrpSpPr>
          <p:grpSpPr>
            <a:xfrm>
              <a:off x="657911" y="3708260"/>
              <a:ext cx="4378875" cy="1354217"/>
              <a:chOff x="2700072" y="2021840"/>
              <a:chExt cx="5962595" cy="1844002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7C2DF40-F059-4C5A-845B-22A41B693565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2,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567853-BF0A-4002-9700-20541149E58E}"/>
                  </a:ext>
                </a:extLst>
              </p:cNvPr>
              <p:cNvSpPr txBox="1"/>
              <p:nvPr/>
            </p:nvSpPr>
            <p:spPr>
              <a:xfrm>
                <a:off x="3126736" y="2734295"/>
                <a:ext cx="5535931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err="1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파이썬의</a:t>
                </a:r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특징</a:t>
                </a:r>
                <a:endParaRPr lang="en-US" altLang="ko-KR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6644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2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err="1" smtClean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파이썬의</a:t>
            </a:r>
            <a:r>
              <a:rPr lang="ko-KR" altLang="en-US" sz="3600" b="1" dirty="0" smtClean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특징</a:t>
            </a:r>
            <a:endParaRPr lang="ko-KR" altLang="en-US" sz="3600" b="1" dirty="0">
              <a:solidFill>
                <a:schemeClr val="accent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2A96BD4-B447-48D1-9DE9-1816B28F7237}"/>
              </a:ext>
            </a:extLst>
          </p:cNvPr>
          <p:cNvGrpSpPr/>
          <p:nvPr/>
        </p:nvGrpSpPr>
        <p:grpSpPr>
          <a:xfrm>
            <a:off x="1005840" y="1288251"/>
            <a:ext cx="10200639" cy="4695868"/>
            <a:chOff x="297712" y="1467292"/>
            <a:chExt cx="11748976" cy="631927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BC62B90-B2DC-40EE-9CD1-6B6CF8930A08}"/>
                </a:ext>
              </a:extLst>
            </p:cNvPr>
            <p:cNvSpPr/>
            <p:nvPr/>
          </p:nvSpPr>
          <p:spPr>
            <a:xfrm>
              <a:off x="297712" y="1467293"/>
              <a:ext cx="5798288" cy="30940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94C21B8-26CB-434C-BBC1-7EDEDC5954CC}"/>
                </a:ext>
              </a:extLst>
            </p:cNvPr>
            <p:cNvSpPr/>
            <p:nvPr/>
          </p:nvSpPr>
          <p:spPr>
            <a:xfrm>
              <a:off x="6248400" y="1467292"/>
              <a:ext cx="5798288" cy="30940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B0EE332-5D0C-4452-9B4A-0618C479F547}"/>
                </a:ext>
              </a:extLst>
            </p:cNvPr>
            <p:cNvSpPr/>
            <p:nvPr/>
          </p:nvSpPr>
          <p:spPr>
            <a:xfrm>
              <a:off x="297712" y="4692502"/>
              <a:ext cx="5798288" cy="309406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28F7150-1F41-42B6-9B86-4D818C6DBD53}"/>
                </a:ext>
              </a:extLst>
            </p:cNvPr>
            <p:cNvSpPr/>
            <p:nvPr/>
          </p:nvSpPr>
          <p:spPr>
            <a:xfrm>
              <a:off x="6248400" y="4692501"/>
              <a:ext cx="5798288" cy="309406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5617220-832A-4689-A469-8F4F4D682269}"/>
              </a:ext>
            </a:extLst>
          </p:cNvPr>
          <p:cNvSpPr txBox="1"/>
          <p:nvPr/>
        </p:nvSpPr>
        <p:spPr>
          <a:xfrm>
            <a:off x="2820733" y="3021600"/>
            <a:ext cx="3117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solidFill>
                  <a:schemeClr val="bg1"/>
                </a:solidFill>
              </a:rPr>
              <a:t>인간다운 언어이다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.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37172E-0427-4B31-9C0C-E893C30625B0}"/>
              </a:ext>
            </a:extLst>
          </p:cNvPr>
          <p:cNvSpPr txBox="1"/>
          <p:nvPr/>
        </p:nvSpPr>
        <p:spPr>
          <a:xfrm>
            <a:off x="6599325" y="1288251"/>
            <a:ext cx="46027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 err="1" smtClean="0">
                <a:solidFill>
                  <a:schemeClr val="bg1"/>
                </a:solidFill>
              </a:rPr>
              <a:t>Pyton</a:t>
            </a:r>
            <a:r>
              <a:rPr lang="ko-KR" altLang="en-US" dirty="0" smtClean="0">
                <a:solidFill>
                  <a:schemeClr val="bg1"/>
                </a:solidFill>
              </a:rPr>
              <a:t>은 문법 자체가 쉽고 간결하며 사람의 언어 체계와 많이 닮아있다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just"/>
            <a:r>
              <a:rPr lang="ko-KR" altLang="en-US" dirty="0" smtClean="0">
                <a:solidFill>
                  <a:schemeClr val="bg1"/>
                </a:solidFill>
              </a:rPr>
              <a:t>또 </a:t>
            </a:r>
            <a:r>
              <a:rPr lang="ko-KR" altLang="en-US" dirty="0" err="1" smtClean="0">
                <a:solidFill>
                  <a:schemeClr val="bg1"/>
                </a:solidFill>
              </a:rPr>
              <a:t>로섬은</a:t>
            </a:r>
            <a:r>
              <a:rPr lang="ko-KR" altLang="en-US" dirty="0" smtClean="0">
                <a:solidFill>
                  <a:schemeClr val="bg1"/>
                </a:solidFill>
              </a:rPr>
              <a:t> 의도적으로 간결하게 만들었다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just"/>
            <a:r>
              <a:rPr lang="ko-KR" altLang="en-US" dirty="0" smtClean="0">
                <a:solidFill>
                  <a:schemeClr val="bg1"/>
                </a:solidFill>
              </a:rPr>
              <a:t>예를 들어 </a:t>
            </a:r>
            <a:r>
              <a:rPr lang="en-US" altLang="ko-KR" dirty="0" smtClean="0">
                <a:solidFill>
                  <a:schemeClr val="bg1"/>
                </a:solidFill>
              </a:rPr>
              <a:t>100</a:t>
            </a:r>
            <a:r>
              <a:rPr lang="ko-KR" altLang="en-US" dirty="0" smtClean="0">
                <a:solidFill>
                  <a:schemeClr val="bg1"/>
                </a:solidFill>
              </a:rPr>
              <a:t>가지 방법으로 </a:t>
            </a:r>
            <a:r>
              <a:rPr lang="en-US" altLang="ko-KR" dirty="0" smtClean="0">
                <a:solidFill>
                  <a:schemeClr val="bg1"/>
                </a:solidFill>
              </a:rPr>
              <a:t>1</a:t>
            </a:r>
            <a:r>
              <a:rPr lang="ko-KR" altLang="en-US" dirty="0" smtClean="0">
                <a:solidFill>
                  <a:schemeClr val="bg1"/>
                </a:solidFill>
              </a:rPr>
              <a:t>가지의 일을 처리할 수 있다면 </a:t>
            </a:r>
            <a:r>
              <a:rPr lang="en-US" altLang="ko-KR" dirty="0" err="1" smtClean="0">
                <a:solidFill>
                  <a:schemeClr val="bg1"/>
                </a:solidFill>
              </a:rPr>
              <a:t>Pyton</a:t>
            </a:r>
            <a:r>
              <a:rPr lang="ko-KR" altLang="en-US" dirty="0" smtClean="0">
                <a:solidFill>
                  <a:schemeClr val="bg1"/>
                </a:solidFill>
              </a:rPr>
              <a:t>은 가장 효율적인 방법 </a:t>
            </a:r>
            <a:r>
              <a:rPr lang="en-US" altLang="ko-KR" dirty="0" smtClean="0">
                <a:solidFill>
                  <a:schemeClr val="bg1"/>
                </a:solidFill>
              </a:rPr>
              <a:t>1</a:t>
            </a:r>
            <a:r>
              <a:rPr lang="ko-KR" altLang="en-US" dirty="0" smtClean="0">
                <a:solidFill>
                  <a:schemeClr val="bg1"/>
                </a:solidFill>
              </a:rPr>
              <a:t>가지만 사용 하는 것을 선호한다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ED52B3A-6557-494D-B863-51059F2A6DAB}"/>
              </a:ext>
            </a:extLst>
          </p:cNvPr>
          <p:cNvSpPr txBox="1"/>
          <p:nvPr/>
        </p:nvSpPr>
        <p:spPr>
          <a:xfrm>
            <a:off x="1013118" y="1292810"/>
            <a:ext cx="4816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 smtClean="0">
                <a:solidFill>
                  <a:schemeClr val="bg1"/>
                </a:solidFill>
              </a:rPr>
              <a:t>Python </a:t>
            </a:r>
            <a:r>
              <a:rPr lang="ko-KR" altLang="en-US" dirty="0" smtClean="0">
                <a:solidFill>
                  <a:schemeClr val="bg1"/>
                </a:solidFill>
              </a:rPr>
              <a:t>문법은 사람이 생각하는 방식을 그대로 표현할 수 있는 언어이다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just"/>
            <a:r>
              <a:rPr lang="ko-KR" altLang="en-US" dirty="0" smtClean="0">
                <a:solidFill>
                  <a:schemeClr val="bg1"/>
                </a:solidFill>
              </a:rPr>
              <a:t>프로그램을 모르더라도 직관적으로 무엇을 뜻하는지 알 수 잇다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CAF9B8-64D6-4444-BC3F-E90B2A3C523E}"/>
              </a:ext>
            </a:extLst>
          </p:cNvPr>
          <p:cNvSpPr txBox="1"/>
          <p:nvPr/>
        </p:nvSpPr>
        <p:spPr>
          <a:xfrm>
            <a:off x="1198050" y="4352677"/>
            <a:ext cx="40568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오픈 소스인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파이썬은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당연히 무료이고 사용료 걱정없이 언제 어디서든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파이썬을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다운로드하여 사용할 수 있다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617220-832A-4689-A469-8F4F4D682269}"/>
              </a:ext>
            </a:extLst>
          </p:cNvPr>
          <p:cNvSpPr txBox="1"/>
          <p:nvPr/>
        </p:nvSpPr>
        <p:spPr>
          <a:xfrm>
            <a:off x="2844620" y="3746128"/>
            <a:ext cx="321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solidFill>
                  <a:schemeClr val="bg1"/>
                </a:solidFill>
              </a:rPr>
              <a:t>무료지만 강력하다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.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617220-832A-4689-A469-8F4F4D682269}"/>
              </a:ext>
            </a:extLst>
          </p:cNvPr>
          <p:cNvSpPr txBox="1"/>
          <p:nvPr/>
        </p:nvSpPr>
        <p:spPr>
          <a:xfrm>
            <a:off x="6085725" y="3031873"/>
            <a:ext cx="53802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solidFill>
                  <a:schemeClr val="bg1"/>
                </a:solidFill>
              </a:rPr>
              <a:t>간결하다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.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617220-832A-4689-A469-8F4F4D682269}"/>
              </a:ext>
            </a:extLst>
          </p:cNvPr>
          <p:cNvSpPr txBox="1"/>
          <p:nvPr/>
        </p:nvSpPr>
        <p:spPr>
          <a:xfrm>
            <a:off x="6114790" y="3745408"/>
            <a:ext cx="40427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solidFill>
                  <a:schemeClr val="bg1"/>
                </a:solidFill>
              </a:rPr>
              <a:t>개발 속도가 빠르다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.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CAF9B8-64D6-4444-BC3F-E90B2A3C523E}"/>
              </a:ext>
            </a:extLst>
          </p:cNvPr>
          <p:cNvSpPr txBox="1"/>
          <p:nvPr/>
        </p:nvSpPr>
        <p:spPr>
          <a:xfrm>
            <a:off x="7024142" y="4381643"/>
            <a:ext cx="4056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“Life is too short, You need to </a:t>
            </a:r>
            <a:r>
              <a:rPr lang="en-US" altLang="ko-K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Pyton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algn="just"/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인생은 너무 짧으니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파이썬이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필요해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Python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의 빠른 개발속도를 두고 퍼진 유행어만 보아도 알 수 있다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8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E1BE377-926E-4FEE-AD02-3004BC883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12573344-11B8-4428-8B24-64429C357B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72F4B2-3965-4BA5-88D5-AB710EECCD1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49A04B8-B31A-4DF2-BF99-26783BC0A85D}"/>
                </a:ext>
              </a:extLst>
            </p:cNvPr>
            <p:cNvGrpSpPr/>
            <p:nvPr/>
          </p:nvGrpSpPr>
          <p:grpSpPr>
            <a:xfrm>
              <a:off x="657911" y="3708260"/>
              <a:ext cx="4472651" cy="1354217"/>
              <a:chOff x="2700072" y="2021840"/>
              <a:chExt cx="6090288" cy="184400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9C66CA-FC18-4A73-AA6D-20A2EC96985F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3,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465CA2-3769-4BE9-AA7E-6F04145D7731}"/>
                  </a:ext>
                </a:extLst>
              </p:cNvPr>
              <p:cNvSpPr txBox="1"/>
              <p:nvPr/>
            </p:nvSpPr>
            <p:spPr>
              <a:xfrm>
                <a:off x="2999046" y="2734295"/>
                <a:ext cx="5791314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</a:t>
                </a:r>
                <a:r>
                  <a:rPr lang="ko-KR" altLang="en-US" sz="4800" b="1" dirty="0" err="1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파이썬의</a:t>
                </a:r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활용</a:t>
                </a:r>
                <a:endParaRPr lang="ko-KR" altLang="en-US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368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4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err="1" smtClean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파이썬의</a:t>
            </a:r>
            <a:r>
              <a:rPr lang="ko-KR" altLang="en-US" sz="3600" b="1" dirty="0" smtClean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활용</a:t>
            </a:r>
            <a:endParaRPr lang="ko-KR" altLang="en-US" sz="3600" b="1" dirty="0">
              <a:solidFill>
                <a:schemeClr val="accent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7400" y="1179671"/>
            <a:ext cx="9037200" cy="405063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607691" y="1669529"/>
              <a:ext cx="312906" cy="105374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732549"/>
              <a:ext cx="2159566" cy="96593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시스템 유틸리티 제작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1EFD358-B8A4-4BD6-841A-059043C1E70D}"/>
              </a:ext>
            </a:extLst>
          </p:cNvPr>
          <p:cNvGrpSpPr/>
          <p:nvPr/>
        </p:nvGrpSpPr>
        <p:grpSpPr>
          <a:xfrm>
            <a:off x="1577400" y="2729909"/>
            <a:ext cx="9037200" cy="40506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2AA8E27F-56A2-405A-8799-0E398AB4D89E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0AA8CD0-A394-4273-B961-404A536E487A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702B3A1E-6D2B-43C2-AB2A-F668445CAB90}"/>
              </a:ext>
            </a:extLst>
          </p:cNvPr>
          <p:cNvGrpSpPr/>
          <p:nvPr/>
        </p:nvGrpSpPr>
        <p:grpSpPr>
          <a:xfrm>
            <a:off x="1574800" y="4341978"/>
            <a:ext cx="9037200" cy="40506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25161D64-3D31-4BA2-A913-518C5B6180F6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9B960B7-5686-4D73-9E83-FB36DC1E8D59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7400" y="1696803"/>
            <a:ext cx="9037200" cy="405063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607690" y="1669529"/>
              <a:ext cx="312907" cy="105374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732549"/>
              <a:ext cx="1640193" cy="96593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smtClean="0">
                  <a:solidFill>
                    <a:schemeClr val="bg1"/>
                  </a:solidFill>
                  <a:latin typeface="+mj-lt"/>
                  <a:ea typeface="나눔스퀘어 ExtraBold" panose="020B0600000101010101" pitchFamily="50" charset="-127"/>
                </a:rPr>
                <a:t>GUI</a:t>
              </a:r>
              <a:r>
                <a:rPr lang="en-US" altLang="ko-KR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프로그래밍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4800" y="2212198"/>
            <a:ext cx="9037200" cy="928546"/>
            <a:chOff x="1186299" y="1595120"/>
            <a:chExt cx="9037200" cy="2649254"/>
          </a:xfrm>
          <a:solidFill>
            <a:schemeClr val="accent1"/>
          </a:solidFill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607690" y="1669529"/>
              <a:ext cx="312907" cy="105374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</a:rPr>
                <a:t>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732549"/>
              <a:ext cx="1726755" cy="96593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smtClean="0">
                  <a:solidFill>
                    <a:schemeClr val="bg1"/>
                  </a:solidFill>
                  <a:latin typeface="+mj-lt"/>
                  <a:ea typeface="나눔스퀘어 ExtraBold" panose="020B0600000101010101" pitchFamily="50" charset="-127"/>
                </a:rPr>
                <a:t>C/C++</a:t>
              </a:r>
              <a:r>
                <a:rPr lang="en-US" altLang="ko-KR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와의 결합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607690" y="3160793"/>
              <a:ext cx="312906" cy="105374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</a:rPr>
                <a:t>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308868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3226109"/>
              <a:ext cx="1479892" cy="96593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웹 프로그래밍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4800" y="3228372"/>
            <a:ext cx="9037200" cy="405063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607691" y="1669529"/>
              <a:ext cx="312906" cy="105374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732549"/>
              <a:ext cx="2159566" cy="96593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시스템 유틸리티 제작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4800" y="3237061"/>
            <a:ext cx="9037200" cy="405063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607690" y="1669529"/>
              <a:ext cx="312907" cy="105374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5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732549"/>
              <a:ext cx="2095445" cy="96593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err="1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수치연산</a:t>
              </a:r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프로그래밍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4800" y="3780830"/>
            <a:ext cx="9037200" cy="966212"/>
            <a:chOff x="1186299" y="1595120"/>
            <a:chExt cx="9037200" cy="2756721"/>
          </a:xfrm>
          <a:solidFill>
            <a:schemeClr val="accent1"/>
          </a:solidFill>
        </p:grpSpPr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607690" y="1669529"/>
              <a:ext cx="312907" cy="105374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6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732549"/>
              <a:ext cx="2569934" cy="96593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데이터 베이스 프로그래밍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3385905"/>
              <a:ext cx="2411238" cy="96593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데이터분석 사물 인터넷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4800" y="4375482"/>
            <a:ext cx="9037200" cy="1407257"/>
            <a:chOff x="1186299" y="-1264262"/>
            <a:chExt cx="9037200" cy="4015076"/>
          </a:xfrm>
          <a:solidFill>
            <a:schemeClr val="accent1"/>
          </a:solidFill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732549"/>
              <a:ext cx="3249608" cy="96593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시스템과 밀접한 프로그래밍 영역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607689" y="-1264262"/>
              <a:ext cx="312907" cy="105374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7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4800" y="5918761"/>
            <a:ext cx="9047665" cy="416197"/>
            <a:chOff x="1183699" y="2120636"/>
            <a:chExt cx="9047665" cy="1187461"/>
          </a:xfrm>
          <a:solidFill>
            <a:schemeClr val="accent1"/>
          </a:solidFill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3699" y="2120636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8463" y="2152403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873639" y="2247280"/>
              <a:ext cx="1890261" cy="96593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모바일 프로그래밍</a:t>
              </a:r>
              <a:endParaRPr lang="ko-KR" altLang="en-US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C2BCD124-DCF0-4202-978A-108DDA10279A}"/>
              </a:ext>
            </a:extLst>
          </p:cNvPr>
          <p:cNvSpPr/>
          <p:nvPr/>
        </p:nvSpPr>
        <p:spPr>
          <a:xfrm>
            <a:off x="1577399" y="4903087"/>
            <a:ext cx="2768570" cy="4050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파이썬으로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할수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없는일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316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1C23190-B46E-4AB7-8E27-9977435F78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33F567D-3CE0-4BE8-8234-E0056CD76665}"/>
              </a:ext>
            </a:extLst>
          </p:cNvPr>
          <p:cNvGrpSpPr/>
          <p:nvPr/>
        </p:nvGrpSpPr>
        <p:grpSpPr>
          <a:xfrm>
            <a:off x="417342" y="3465512"/>
            <a:ext cx="5678658" cy="3001327"/>
            <a:chOff x="417342" y="3465512"/>
            <a:chExt cx="5678658" cy="300132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361A73A-42AB-46FF-BC14-6DA74140CD91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C1D386F-7E68-4857-BC61-B03FD78A28EE}"/>
                </a:ext>
              </a:extLst>
            </p:cNvPr>
            <p:cNvGrpSpPr/>
            <p:nvPr/>
          </p:nvGrpSpPr>
          <p:grpSpPr>
            <a:xfrm>
              <a:off x="417342" y="3708260"/>
              <a:ext cx="5296643" cy="1354217"/>
              <a:chOff x="2372497" y="2021840"/>
              <a:chExt cx="7212295" cy="184400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270789B-7660-486B-8AC0-07D2A217057B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4,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FDD23EF-9178-4DE6-AE51-40664BDCBCFD}"/>
                  </a:ext>
                </a:extLst>
              </p:cNvPr>
              <p:cNvSpPr txBox="1"/>
              <p:nvPr/>
            </p:nvSpPr>
            <p:spPr>
              <a:xfrm>
                <a:off x="2372497" y="2734295"/>
                <a:ext cx="7212295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err="1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파이썬과</a:t>
                </a:r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빅데이터</a:t>
                </a:r>
                <a:endParaRPr lang="en-US" altLang="ko-KR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91125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클래식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B80"/>
      </a:accent1>
      <a:accent2>
        <a:srgbClr val="1282B0"/>
      </a:accent2>
      <a:accent3>
        <a:srgbClr val="C5C2B3"/>
      </a:accent3>
      <a:accent4>
        <a:srgbClr val="BEAD75"/>
      </a:accent4>
      <a:accent5>
        <a:srgbClr val="3371AE"/>
      </a:accent5>
      <a:accent6>
        <a:srgbClr val="5F8BC8"/>
      </a:accent6>
      <a:hlink>
        <a:srgbClr val="323F4F"/>
      </a:hlink>
      <a:folHlink>
        <a:srgbClr val="323F4F"/>
      </a:folHlink>
    </a:clrScheme>
    <a:fontScheme name="나눔스퀘어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398</Words>
  <Application>Microsoft Office PowerPoint</Application>
  <PresentationFormat>와이드스크린</PresentationFormat>
  <Paragraphs>72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나눔스퀘어</vt:lpstr>
      <vt:lpstr>나눔스퀘어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YJ</cp:lastModifiedBy>
  <cp:revision>19</cp:revision>
  <dcterms:created xsi:type="dcterms:W3CDTF">2019-12-23T00:32:35Z</dcterms:created>
  <dcterms:modified xsi:type="dcterms:W3CDTF">2021-10-06T02:07:30Z</dcterms:modified>
</cp:coreProperties>
</file>

<file path=docProps/thumbnail.jpeg>
</file>